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0" r:id="rId2"/>
    <p:sldId id="269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6" r:id="rId11"/>
    <p:sldId id="287" r:id="rId12"/>
    <p:sldId id="285" r:id="rId13"/>
    <p:sldId id="28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ng Z Tan" userId="06219c4e-0cbc-4992-b496-474b87f98983" providerId="ADAL" clId="{F5E2B7E9-E33A-1E44-BD13-6EFC65BCC2C8}"/>
    <pc:docChg chg="undo modSld">
      <pc:chgData name="Hong Z Tan" userId="06219c4e-0cbc-4992-b496-474b87f98983" providerId="ADAL" clId="{F5E2B7E9-E33A-1E44-BD13-6EFC65BCC2C8}" dt="2019-01-29T07:41:26.891" v="36" actId="20577"/>
      <pc:docMkLst>
        <pc:docMk/>
      </pc:docMkLst>
      <pc:sldChg chg="modSp">
        <pc:chgData name="Hong Z Tan" userId="06219c4e-0cbc-4992-b496-474b87f98983" providerId="ADAL" clId="{F5E2B7E9-E33A-1E44-BD13-6EFC65BCC2C8}" dt="2019-01-29T07:36:21.111" v="3" actId="207"/>
        <pc:sldMkLst>
          <pc:docMk/>
          <pc:sldMk cId="2247248222" sldId="260"/>
        </pc:sldMkLst>
        <pc:spChg chg="mod">
          <ac:chgData name="Hong Z Tan" userId="06219c4e-0cbc-4992-b496-474b87f98983" providerId="ADAL" clId="{F5E2B7E9-E33A-1E44-BD13-6EFC65BCC2C8}" dt="2019-01-29T07:36:21.111" v="3" actId="207"/>
          <ac:spMkLst>
            <pc:docMk/>
            <pc:sldMk cId="2247248222" sldId="260"/>
            <ac:spMk id="3" creationId="{00000000-0000-0000-0000-000000000000}"/>
          </ac:spMkLst>
        </pc:spChg>
      </pc:sldChg>
      <pc:sldChg chg="modSp">
        <pc:chgData name="Hong Z Tan" userId="06219c4e-0cbc-4992-b496-474b87f98983" providerId="ADAL" clId="{F5E2B7E9-E33A-1E44-BD13-6EFC65BCC2C8}" dt="2019-01-29T07:37:03.760" v="6" actId="20577"/>
        <pc:sldMkLst>
          <pc:docMk/>
          <pc:sldMk cId="3278776767" sldId="278"/>
        </pc:sldMkLst>
        <pc:spChg chg="mod">
          <ac:chgData name="Hong Z Tan" userId="06219c4e-0cbc-4992-b496-474b87f98983" providerId="ADAL" clId="{F5E2B7E9-E33A-1E44-BD13-6EFC65BCC2C8}" dt="2019-01-29T07:37:03.760" v="6" actId="20577"/>
          <ac:spMkLst>
            <pc:docMk/>
            <pc:sldMk cId="3278776767" sldId="278"/>
            <ac:spMk id="10" creationId="{B103989D-F1F5-406F-A4FE-C7138951B6D5}"/>
          </ac:spMkLst>
        </pc:spChg>
      </pc:sldChg>
      <pc:sldChg chg="modSp">
        <pc:chgData name="Hong Z Tan" userId="06219c4e-0cbc-4992-b496-474b87f98983" providerId="ADAL" clId="{F5E2B7E9-E33A-1E44-BD13-6EFC65BCC2C8}" dt="2019-01-29T07:38:00.568" v="23" actId="20577"/>
        <pc:sldMkLst>
          <pc:docMk/>
          <pc:sldMk cId="2086511378" sldId="279"/>
        </pc:sldMkLst>
        <pc:spChg chg="mod">
          <ac:chgData name="Hong Z Tan" userId="06219c4e-0cbc-4992-b496-474b87f98983" providerId="ADAL" clId="{F5E2B7E9-E33A-1E44-BD13-6EFC65BCC2C8}" dt="2019-01-29T07:38:00.568" v="23" actId="20577"/>
          <ac:spMkLst>
            <pc:docMk/>
            <pc:sldMk cId="2086511378" sldId="279"/>
            <ac:spMk id="3" creationId="{99AC6DB8-5B9C-4ABB-92FC-25FEA9583301}"/>
          </ac:spMkLst>
        </pc:spChg>
      </pc:sldChg>
      <pc:sldChg chg="modSp">
        <pc:chgData name="Hong Z Tan" userId="06219c4e-0cbc-4992-b496-474b87f98983" providerId="ADAL" clId="{F5E2B7E9-E33A-1E44-BD13-6EFC65BCC2C8}" dt="2019-01-29T07:39:22.199" v="29" actId="20577"/>
        <pc:sldMkLst>
          <pc:docMk/>
          <pc:sldMk cId="2819873762" sldId="281"/>
        </pc:sldMkLst>
        <pc:graphicFrameChg chg="modGraphic">
          <ac:chgData name="Hong Z Tan" userId="06219c4e-0cbc-4992-b496-474b87f98983" providerId="ADAL" clId="{F5E2B7E9-E33A-1E44-BD13-6EFC65BCC2C8}" dt="2019-01-29T07:39:22.199" v="29" actId="20577"/>
          <ac:graphicFrameMkLst>
            <pc:docMk/>
            <pc:sldMk cId="2819873762" sldId="281"/>
            <ac:graphicFrameMk id="5" creationId="{3CB0D652-D330-4EB6-9B5E-3B95874C7D48}"/>
          </ac:graphicFrameMkLst>
        </pc:graphicFrameChg>
      </pc:sldChg>
      <pc:sldChg chg="modSp">
        <pc:chgData name="Hong Z Tan" userId="06219c4e-0cbc-4992-b496-474b87f98983" providerId="ADAL" clId="{F5E2B7E9-E33A-1E44-BD13-6EFC65BCC2C8}" dt="2019-01-29T07:38:52.545" v="26" actId="20577"/>
        <pc:sldMkLst>
          <pc:docMk/>
          <pc:sldMk cId="3250226659" sldId="282"/>
        </pc:sldMkLst>
        <pc:graphicFrameChg chg="modGraphic">
          <ac:chgData name="Hong Z Tan" userId="06219c4e-0cbc-4992-b496-474b87f98983" providerId="ADAL" clId="{F5E2B7E9-E33A-1E44-BD13-6EFC65BCC2C8}" dt="2019-01-29T07:38:52.545" v="26" actId="20577"/>
          <ac:graphicFrameMkLst>
            <pc:docMk/>
            <pc:sldMk cId="3250226659" sldId="282"/>
            <ac:graphicFrameMk id="5" creationId="{E5FD79F1-4B0F-4112-9420-C3C68811DEAA}"/>
          </ac:graphicFrameMkLst>
        </pc:graphicFrameChg>
      </pc:sldChg>
      <pc:sldChg chg="modSp">
        <pc:chgData name="Hong Z Tan" userId="06219c4e-0cbc-4992-b496-474b87f98983" providerId="ADAL" clId="{F5E2B7E9-E33A-1E44-BD13-6EFC65BCC2C8}" dt="2019-01-29T07:39:47.324" v="32" actId="20577"/>
        <pc:sldMkLst>
          <pc:docMk/>
          <pc:sldMk cId="2427261770" sldId="283"/>
        </pc:sldMkLst>
        <pc:graphicFrameChg chg="modGraphic">
          <ac:chgData name="Hong Z Tan" userId="06219c4e-0cbc-4992-b496-474b87f98983" providerId="ADAL" clId="{F5E2B7E9-E33A-1E44-BD13-6EFC65BCC2C8}" dt="2019-01-29T07:39:47.324" v="32" actId="20577"/>
          <ac:graphicFrameMkLst>
            <pc:docMk/>
            <pc:sldMk cId="2427261770" sldId="283"/>
            <ac:graphicFrameMk id="5" creationId="{7CAC22BC-E62A-47CE-9E57-B4BCB596F513}"/>
          </ac:graphicFrameMkLst>
        </pc:graphicFrameChg>
      </pc:sldChg>
      <pc:sldChg chg="modSp">
        <pc:chgData name="Hong Z Tan" userId="06219c4e-0cbc-4992-b496-474b87f98983" providerId="ADAL" clId="{F5E2B7E9-E33A-1E44-BD13-6EFC65BCC2C8}" dt="2019-01-29T07:41:26.891" v="36" actId="20577"/>
        <pc:sldMkLst>
          <pc:docMk/>
          <pc:sldMk cId="2099307303" sldId="286"/>
        </pc:sldMkLst>
        <pc:spChg chg="mod">
          <ac:chgData name="Hong Z Tan" userId="06219c4e-0cbc-4992-b496-474b87f98983" providerId="ADAL" clId="{F5E2B7E9-E33A-1E44-BD13-6EFC65BCC2C8}" dt="2019-01-29T07:41:26.891" v="36" actId="20577"/>
          <ac:spMkLst>
            <pc:docMk/>
            <pc:sldMk cId="2099307303" sldId="286"/>
            <ac:spMk id="3" creationId="{38979D47-26D7-4D59-9ED4-7710A7F896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D45EE-A129-4198-BCD2-6670C42FEBEA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F83D7-68E8-44DB-9A75-54BCC0BBA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77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04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5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91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838200" y="1103523"/>
            <a:ext cx="3486150" cy="68655"/>
          </a:xfrm>
          <a:prstGeom prst="rect">
            <a:avLst/>
          </a:prstGeom>
          <a:gradFill flip="none" rotWithShape="1">
            <a:gsLst>
              <a:gs pos="0">
                <a:srgbClr val="BE368D">
                  <a:shade val="30000"/>
                  <a:satMod val="115000"/>
                </a:srgbClr>
              </a:gs>
              <a:gs pos="50000">
                <a:srgbClr val="BE368D">
                  <a:shade val="67500"/>
                  <a:satMod val="115000"/>
                  <a:alpha val="50000"/>
                </a:srgbClr>
              </a:gs>
              <a:gs pos="100000">
                <a:srgbClr val="BE368D">
                  <a:shade val="100000"/>
                  <a:satMod val="115000"/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37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19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288149"/>
            <a:ext cx="5181600" cy="488881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288149"/>
            <a:ext cx="5181600" cy="488881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838200" y="1103523"/>
            <a:ext cx="3486150" cy="68655"/>
          </a:xfrm>
          <a:prstGeom prst="rect">
            <a:avLst/>
          </a:prstGeom>
          <a:gradFill flip="none" rotWithShape="1">
            <a:gsLst>
              <a:gs pos="0">
                <a:srgbClr val="BE368D">
                  <a:shade val="30000"/>
                  <a:satMod val="115000"/>
                </a:srgbClr>
              </a:gs>
              <a:gs pos="50000">
                <a:srgbClr val="BE368D">
                  <a:shade val="67500"/>
                  <a:satMod val="115000"/>
                  <a:alpha val="50000"/>
                </a:srgbClr>
              </a:gs>
              <a:gs pos="100000">
                <a:srgbClr val="BE368D">
                  <a:shade val="100000"/>
                  <a:satMod val="115000"/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0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45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838200" y="1103523"/>
            <a:ext cx="3486150" cy="68655"/>
          </a:xfrm>
          <a:prstGeom prst="rect">
            <a:avLst/>
          </a:prstGeom>
          <a:gradFill flip="none" rotWithShape="1">
            <a:gsLst>
              <a:gs pos="0">
                <a:srgbClr val="BE368D">
                  <a:shade val="30000"/>
                  <a:satMod val="115000"/>
                </a:srgbClr>
              </a:gs>
              <a:gs pos="50000">
                <a:srgbClr val="BE368D">
                  <a:shade val="67500"/>
                  <a:satMod val="115000"/>
                  <a:alpha val="50000"/>
                </a:srgbClr>
              </a:gs>
              <a:gs pos="100000">
                <a:srgbClr val="BE368D">
                  <a:shade val="100000"/>
                  <a:satMod val="115000"/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7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61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19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38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267968"/>
            <a:ext cx="10515600" cy="4908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2962894" y="6368542"/>
            <a:ext cx="2621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2018-08-28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657088" y="6368858"/>
            <a:ext cx="4502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331532" y="6362288"/>
            <a:ext cx="1022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DE73-A531-4735-B9E3-79D37C6AF66A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18" y="365125"/>
            <a:ext cx="3096057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900" dirty="0"/>
              <a:t>Welcome to </a:t>
            </a:r>
            <a:br>
              <a:rPr lang="en-US" altLang="ko-KR" dirty="0"/>
            </a:br>
            <a:r>
              <a:rPr lang="en-US" altLang="ko-KR" sz="4800" dirty="0"/>
              <a:t>The 7</a:t>
            </a:r>
            <a:r>
              <a:rPr lang="en-US" altLang="ko-KR" sz="4800" baseline="30000" dirty="0"/>
              <a:t>th</a:t>
            </a:r>
            <a:r>
              <a:rPr lang="en-US" altLang="ko-KR" sz="4800" dirty="0"/>
              <a:t> </a:t>
            </a:r>
            <a:r>
              <a:rPr lang="en-US" altLang="ko-KR" sz="4800" dirty="0" err="1"/>
              <a:t>Aslla</a:t>
            </a:r>
            <a:r>
              <a:rPr lang="en-US" altLang="ko-KR" sz="4800" dirty="0"/>
              <a:t> Symposium – Emerging Topics in Haptics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041655"/>
            <a:ext cx="9144000" cy="1655762"/>
          </a:xfrm>
        </p:spPr>
        <p:txBody>
          <a:bodyPr/>
          <a:lstStyle/>
          <a:p>
            <a:r>
              <a:rPr lang="en-US" altLang="ko-KR" dirty="0"/>
              <a:t>2019. 1. 29</a:t>
            </a:r>
          </a:p>
          <a:p>
            <a:r>
              <a:rPr lang="en-US" altLang="ko-KR" dirty="0"/>
              <a:t>Cagatay Basdogan, Seungmoon Choi, and Hong Z. Tan</a:t>
            </a:r>
          </a:p>
          <a:p>
            <a:r>
              <a:rPr lang="en-US" altLang="ko-KR" dirty="0"/>
              <a:t>Co-Organizers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724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D9CC2E-D695-4AC9-AC36-F41A20FA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Scientific Sessions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979D47-26D7-4D59-9ED4-7710A7F8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Talks by experts on the session’s theme</a:t>
            </a:r>
          </a:p>
          <a:p>
            <a:pPr lvl="1"/>
            <a:r>
              <a:rPr lang="en-US" altLang="ko-KR" dirty="0"/>
              <a:t>Talks are videotaped </a:t>
            </a:r>
          </a:p>
          <a:p>
            <a:pPr lvl="1"/>
            <a:r>
              <a:rPr lang="en-US" altLang="ko-KR" dirty="0"/>
              <a:t>Upon speakers’ agreement, videos will be uploaded to YouTube </a:t>
            </a:r>
          </a:p>
          <a:p>
            <a:r>
              <a:rPr lang="en-US" altLang="ko-KR" dirty="0"/>
              <a:t>Panel discussion </a:t>
            </a:r>
          </a:p>
          <a:p>
            <a:pPr lvl="1"/>
            <a:r>
              <a:rPr lang="en-US" altLang="ko-KR" dirty="0"/>
              <a:t>Speakers will be moderators</a:t>
            </a:r>
          </a:p>
          <a:p>
            <a:pPr lvl="1"/>
            <a:r>
              <a:rPr lang="en-US" altLang="ko-KR" dirty="0"/>
              <a:t>Audience can write questions and discussion topics on papers and give them to moderators</a:t>
            </a:r>
          </a:p>
          <a:p>
            <a:pPr lvl="1"/>
            <a:r>
              <a:rPr lang="en-US" altLang="ko-KR" dirty="0"/>
              <a:t>One of the moderators will write minutes </a:t>
            </a:r>
          </a:p>
          <a:p>
            <a:r>
              <a:rPr lang="en-US" altLang="ko-KR" dirty="0"/>
              <a:t>We hope to get</a:t>
            </a:r>
          </a:p>
          <a:p>
            <a:pPr lvl="1"/>
            <a:r>
              <a:rPr lang="en-US" altLang="ko-KR" dirty="0"/>
              <a:t>Intense discussion on where to go from here</a:t>
            </a:r>
          </a:p>
          <a:p>
            <a:pPr lvl="1"/>
            <a:r>
              <a:rPr lang="en-US" altLang="ko-KR" dirty="0"/>
              <a:t>New research topics and ideas</a:t>
            </a:r>
          </a:p>
          <a:p>
            <a:pPr lvl="1"/>
            <a:r>
              <a:rPr lang="en-US" altLang="ko-KR" dirty="0"/>
              <a:t>Potential collaboration opportunities 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AB2724-A14D-4C38-8B94-FE6B6B9B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30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F1C46E-28C7-4880-94CC-0E825C21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After the Symposium	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AA0529-44EE-41D6-8C32-163D4F068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“News from the field” in </a:t>
            </a:r>
            <a:r>
              <a:rPr lang="en-US" altLang="ko-KR" dirty="0" err="1"/>
              <a:t>ToH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YouTube channel with videos of your talks</a:t>
            </a:r>
          </a:p>
          <a:p>
            <a:r>
              <a:rPr lang="en-US" altLang="ko-KR" dirty="0"/>
              <a:t>Minutes of panel discussion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Asking you to write review papers about the session topics </a:t>
            </a:r>
          </a:p>
          <a:p>
            <a:r>
              <a:rPr lang="en-US" altLang="ko-KR" dirty="0"/>
              <a:t>Organizing a special issue (section) of review papers in </a:t>
            </a:r>
            <a:r>
              <a:rPr lang="en-US" altLang="ko-KR" dirty="0" err="1"/>
              <a:t>ToH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59DAE8-6764-4284-B18B-F152C895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20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9BF79F-267F-41D4-A35B-CDCFD836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Excursion on Jan. 31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93617E-AD23-445C-ACBF-43C21E2D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Traditional Korean formal dinner</a:t>
            </a:r>
          </a:p>
          <a:p>
            <a:endParaRPr lang="en-US" altLang="ko-KR" dirty="0"/>
          </a:p>
          <a:p>
            <a:r>
              <a:rPr lang="en-US" altLang="ko-KR" dirty="0"/>
              <a:t>Walk around </a:t>
            </a:r>
            <a:r>
              <a:rPr lang="en-US" altLang="ko-KR" dirty="0" err="1"/>
              <a:t>Anmok</a:t>
            </a:r>
            <a:r>
              <a:rPr lang="en-US" altLang="ko-KR" dirty="0"/>
              <a:t> Beach </a:t>
            </a:r>
          </a:p>
          <a:p>
            <a:pPr lvl="1"/>
            <a:r>
              <a:rPr lang="en-US" altLang="ko-KR" dirty="0"/>
              <a:t>A hip place in </a:t>
            </a:r>
            <a:r>
              <a:rPr lang="en-US" altLang="ko-KR" dirty="0" err="1"/>
              <a:t>Gangneung</a:t>
            </a:r>
            <a:r>
              <a:rPr lang="en-US" altLang="ko-KR" dirty="0"/>
              <a:t> with many </a:t>
            </a:r>
            <a:br>
              <a:rPr lang="en-US" altLang="ko-KR" dirty="0"/>
            </a:br>
            <a:r>
              <a:rPr lang="en-US" altLang="ko-KR" dirty="0"/>
              <a:t>coffee-related stores </a:t>
            </a:r>
          </a:p>
          <a:p>
            <a:pPr lvl="1"/>
            <a:r>
              <a:rPr lang="en-US" altLang="ko-KR" dirty="0"/>
              <a:t>Free time!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CEF5AC-C9C8-41B9-BAA9-46A09B83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1CEE2EC-5E52-4D03-A309-8D4DBD1D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072" y="1172877"/>
            <a:ext cx="4105275" cy="2333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ECC036E-FF4F-4D2A-A149-0B6814E9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72" y="3532768"/>
            <a:ext cx="4105275" cy="29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512009-572C-4949-8257-BE8BC676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Excursion on Feb. 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7E3947-FE4B-4E09-BEDB-A5BCD59D9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 err="1"/>
              <a:t>Seoraksan</a:t>
            </a:r>
            <a:r>
              <a:rPr lang="en-US" altLang="ko-KR" dirty="0"/>
              <a:t> National Park</a:t>
            </a:r>
          </a:p>
          <a:p>
            <a:endParaRPr lang="en-US" altLang="ko-KR" dirty="0"/>
          </a:p>
          <a:p>
            <a:r>
              <a:rPr lang="en-US" altLang="ko-KR" dirty="0"/>
              <a:t>One of the best mountains in Korea</a:t>
            </a:r>
          </a:p>
          <a:p>
            <a:endParaRPr lang="en-US" altLang="ko-KR" dirty="0"/>
          </a:p>
          <a:p>
            <a:r>
              <a:rPr lang="en-US" altLang="ko-KR" dirty="0"/>
              <a:t>Cable car! </a:t>
            </a:r>
          </a:p>
          <a:p>
            <a:endParaRPr lang="en-US" altLang="ko-KR" dirty="0"/>
          </a:p>
          <a:p>
            <a:r>
              <a:rPr lang="en-US" altLang="ko-KR" dirty="0"/>
              <a:t>Elegant lunch  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F4F986-4E81-49B1-BB8F-F6296E53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DB5113-C3A3-4D49-A9F6-F9333037F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693" y="1036075"/>
            <a:ext cx="3743632" cy="293699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2608588-84D5-4EFA-AE52-1F05FDF6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70" y="3973068"/>
            <a:ext cx="3766355" cy="2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4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Aslla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79542" y="2106886"/>
            <a:ext cx="4736690" cy="924626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Old name of </a:t>
            </a:r>
            <a:r>
              <a:rPr lang="en-US" altLang="ko-KR" dirty="0" err="1"/>
              <a:t>Gangneung</a:t>
            </a:r>
            <a:r>
              <a:rPr lang="en-US" altLang="ko-KR" dirty="0"/>
              <a:t>! 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EA67948-9A36-4AA7-9F4C-EFAC6A480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20" y="1190987"/>
            <a:ext cx="5674000" cy="5684767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42A0DEBD-5960-4678-B0E1-8A5B1265A6D2}"/>
              </a:ext>
            </a:extLst>
          </p:cNvPr>
          <p:cNvSpPr/>
          <p:nvPr/>
        </p:nvSpPr>
        <p:spPr>
          <a:xfrm>
            <a:off x="4454013" y="3195484"/>
            <a:ext cx="147484" cy="1376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47B70B8-7FF8-489A-A910-ECAE9E3C8620}"/>
              </a:ext>
            </a:extLst>
          </p:cNvPr>
          <p:cNvSpPr/>
          <p:nvPr/>
        </p:nvSpPr>
        <p:spPr>
          <a:xfrm>
            <a:off x="6239904" y="2893861"/>
            <a:ext cx="147484" cy="1376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132CD18-BA0E-428F-AF1E-341250D3FB71}"/>
              </a:ext>
            </a:extLst>
          </p:cNvPr>
          <p:cNvSpPr/>
          <p:nvPr/>
        </p:nvSpPr>
        <p:spPr>
          <a:xfrm>
            <a:off x="6632001" y="4475566"/>
            <a:ext cx="147484" cy="1376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45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0F2D0F-27FD-47ED-B377-D53147A8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Aslla</a:t>
            </a:r>
            <a:r>
              <a:rPr lang="ko-KR" altLang="en-US" dirty="0"/>
              <a:t> </a:t>
            </a:r>
            <a:r>
              <a:rPr lang="en-US" altLang="ko-KR" dirty="0"/>
              <a:t>Symposium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07B9F8-5BAB-422E-B1B5-4ECF8139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Funded by the Korean Government (the Ministry of Science and ICT)</a:t>
            </a:r>
            <a:endParaRPr lang="ko-KR" altLang="en-US" dirty="0"/>
          </a:p>
          <a:p>
            <a:r>
              <a:rPr lang="en-US" altLang="ko-KR" dirty="0"/>
              <a:t>Invitation only</a:t>
            </a:r>
          </a:p>
          <a:p>
            <a:r>
              <a:rPr lang="en-US" altLang="ko-KR" dirty="0"/>
              <a:t>Small (20-30 people)</a:t>
            </a:r>
          </a:p>
          <a:p>
            <a:r>
              <a:rPr lang="en-US" altLang="ko-KR" dirty="0"/>
              <a:t>Intimate</a:t>
            </a:r>
          </a:p>
          <a:p>
            <a:r>
              <a:rPr lang="en-US" altLang="ko-KR" dirty="0"/>
              <a:t>3-4 days</a:t>
            </a:r>
          </a:p>
          <a:p>
            <a:r>
              <a:rPr lang="en-US" altLang="ko-KR" dirty="0"/>
              <a:t>Mix of renowned and young, talented researchers</a:t>
            </a:r>
          </a:p>
          <a:p>
            <a:r>
              <a:rPr lang="en-US" altLang="ko-KR" dirty="0"/>
              <a:t>Great food and drinks</a:t>
            </a:r>
          </a:p>
          <a:p>
            <a:endParaRPr lang="en-US" altLang="ko-KR" dirty="0"/>
          </a:p>
          <a:p>
            <a:r>
              <a:rPr lang="en-US" altLang="ko-KR" dirty="0"/>
              <a:t>This time, about emerging topics in haptics!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A6B45C-84EC-46FB-9048-108B838D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2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0F3A17-956A-44B5-B28D-6CCD4A0A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Co-Organizers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B495EA-10E8-4E56-9A31-C8855CDA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026" name="Picture 2" descr="Hong Z. Tan">
            <a:extLst>
              <a:ext uri="{FF2B5EF4-FFF2-40B4-BE49-F238E27FC236}">
                <a16:creationId xmlns:a16="http://schemas.microsoft.com/office/drawing/2014/main" id="{8E0D8B67-165D-439A-9583-7CEA347A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83" y="2478062"/>
            <a:ext cx="3119488" cy="283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A012FE1-249C-4533-B9ED-54FEE41B2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59" y="2336571"/>
            <a:ext cx="2727094" cy="302496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25B409C-257B-4865-AEB3-FBB377EAFF1B}"/>
              </a:ext>
            </a:extLst>
          </p:cNvPr>
          <p:cNvSpPr/>
          <p:nvPr/>
        </p:nvSpPr>
        <p:spPr>
          <a:xfrm>
            <a:off x="4977460" y="1581624"/>
            <a:ext cx="2727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Cagatay Basdogan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B9B2E17-B249-4AB1-B836-7D2A16A8A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12" y="2416686"/>
            <a:ext cx="2069357" cy="294485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A43DC37-890E-4875-AADA-B70C80F3C755}"/>
              </a:ext>
            </a:extLst>
          </p:cNvPr>
          <p:cNvSpPr/>
          <p:nvPr/>
        </p:nvSpPr>
        <p:spPr>
          <a:xfrm>
            <a:off x="8626707" y="1561458"/>
            <a:ext cx="2727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Seungmoon Choi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103989D-F1F5-406F-A4FE-C7138951B6D5}"/>
              </a:ext>
            </a:extLst>
          </p:cNvPr>
          <p:cNvSpPr/>
          <p:nvPr/>
        </p:nvSpPr>
        <p:spPr>
          <a:xfrm>
            <a:off x="1789290" y="1581623"/>
            <a:ext cx="2727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Hong Z. Tan</a:t>
            </a:r>
          </a:p>
        </p:txBody>
      </p:sp>
    </p:spTree>
    <p:extLst>
      <p:ext uri="{BB962C8B-B14F-4D97-AF65-F5344CB8AC3E}">
        <p14:creationId xmlns:p14="http://schemas.microsoft.com/office/powerpoint/2010/main" val="327877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C7FD06-46AF-4C3B-9736-A414C0B3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Are You Invited?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AC6DB8-5B9C-4ABB-92FC-25FEA958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Co-organizers met to decide new, cool, important topics in haptics at the moment.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For each topic, we assembled a group of world-famous best researchers. 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So you were invited, and then you accepted to come! 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+ Some young, fresh, talented Korea-residing PhDs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2C3632-E817-42AE-9A45-BCF37138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51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01821-7DAF-48EC-B374-1DF335D6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Scientific Program – Jan. 30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65859B-9005-42D4-A035-C577CA7E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E3C7A985-435D-4B6E-A859-3AAEAFC37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995092"/>
              </p:ext>
            </p:extLst>
          </p:nvPr>
        </p:nvGraphicFramePr>
        <p:xfrm>
          <a:off x="838200" y="1495600"/>
          <a:ext cx="10383175" cy="4358640"/>
        </p:xfrm>
        <a:graphic>
          <a:graphicData uri="http://schemas.openxmlformats.org/drawingml/2006/table">
            <a:tbl>
              <a:tblPr/>
              <a:tblGrid>
                <a:gridCol w="2460468">
                  <a:extLst>
                    <a:ext uri="{9D8B030D-6E8A-4147-A177-3AD203B41FA5}">
                      <a16:colId xmlns:a16="http://schemas.microsoft.com/office/drawing/2014/main" val="1632492542"/>
                    </a:ext>
                  </a:extLst>
                </a:gridCol>
                <a:gridCol w="7922707">
                  <a:extLst>
                    <a:ext uri="{9D8B030D-6E8A-4147-A177-3AD203B41FA5}">
                      <a16:colId xmlns:a16="http://schemas.microsoft.com/office/drawing/2014/main" val="3491689317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9 - 10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Opening and Introduction of Attendees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0678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10 - 12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1: Novel Haptic Stimulation Methods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2054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10:00 - 10:20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Cagatay Basdogan: Surface Haptics: Electrovibration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2128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10:20 - 10:40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Dong-Soo Kwon: Surface Haptic Actuators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78598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10:40 - 11:00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Hyung-Sik Kim: Mid-air Haptics Using Laser and Electromagnetics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03401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11:00 - 12:00 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Discussion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664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12:30 pm - 1:30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Lunch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6682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1:30 - 3:30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2: Design and Authoring of Haptic Content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30863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1:30 - 1:50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Karon MacLean: The Tools the Haptic Designers Need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2633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1:50 - 2:10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Abdulmotaleb El Saddik: Haptics-based Multimedia Environments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2933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2:10 - 2:30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Seungmoon Choi: Automatic Synthesis of Haptic Content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6489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2:30 - 3:30 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Discussion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3145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3:30 - 4:00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Coffee Break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4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5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69A536-4153-47F0-92E5-B1B02AB2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Scientific Program – Jan. 30 (cont.)</a:t>
            </a:r>
            <a:endParaRPr lang="ko-KR" altLang="en-US" dirty="0"/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3CB0D652-D330-4EB6-9B5E-3B95874C7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11883"/>
              </p:ext>
            </p:extLst>
          </p:nvPr>
        </p:nvGraphicFramePr>
        <p:xfrm>
          <a:off x="838200" y="2021158"/>
          <a:ext cx="11061577" cy="3017520"/>
        </p:xfrm>
        <a:graphic>
          <a:graphicData uri="http://schemas.openxmlformats.org/drawingml/2006/table">
            <a:tbl>
              <a:tblPr/>
              <a:tblGrid>
                <a:gridCol w="2621228">
                  <a:extLst>
                    <a:ext uri="{9D8B030D-6E8A-4147-A177-3AD203B41FA5}">
                      <a16:colId xmlns:a16="http://schemas.microsoft.com/office/drawing/2014/main" val="2830467922"/>
                    </a:ext>
                  </a:extLst>
                </a:gridCol>
                <a:gridCol w="8440349">
                  <a:extLst>
                    <a:ext uri="{9D8B030D-6E8A-4147-A177-3AD203B41FA5}">
                      <a16:colId xmlns:a16="http://schemas.microsoft.com/office/drawing/2014/main" val="3821917366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4 - 6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3: Haptics for VR and HCI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6626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4 - 4:20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  <a:latin typeface="+mn-lt"/>
                        </a:rPr>
                        <a:t>Bum-Jae You: Wearable Human Interfaces for Coexistent Reality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D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376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4:20 - 4:40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D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effectLst/>
                          <a:latin typeface="+mn-lt"/>
                        </a:rPr>
                        <a:t>Gerard Jounghyun Kim: Multi-modal Fusion: In Search of the Usable Physicality</a:t>
                      </a:r>
                    </a:p>
                  </a:txBody>
                  <a:tcPr marL="0" marR="0" marT="15240" marB="15240" anchor="b">
                    <a:lnL w="7620" cap="flat" cmpd="sng" algn="ctr">
                      <a:solidFill>
                        <a:srgbClr val="F0D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D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D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3534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4:40 - 5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Ian Oakley: Haptics and HCI: Synergies and Divergencies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6228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5 - 6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Discussion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6628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6:30 - 7:30 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Dinner (On site) 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6681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8 - 10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Poster Session with Drinks: Young Talents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952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endParaRPr lang="ko-KR" altLang="en-US" sz="2000"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Inwook Hwang, Gunhyuk Park, Yongjae Yoo, Hojin Lee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1456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endParaRPr lang="ko-KR" altLang="en-US" sz="2000"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Dongbum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Pyo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Amit Bhardwaj, Hong Z. Tan (with demo)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48282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27BEF8-F2F5-4961-A984-09788E93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87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C6DA5E-DA86-41CE-A3F8-84729420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Scientific Program – Jan. 31</a:t>
            </a:r>
            <a:endParaRPr lang="ko-KR" altLang="en-US" dirty="0"/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E5FD79F1-4B0F-4112-9420-C3C68811D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684020"/>
              </p:ext>
            </p:extLst>
          </p:nvPr>
        </p:nvGraphicFramePr>
        <p:xfrm>
          <a:off x="1028700" y="1510840"/>
          <a:ext cx="10515600" cy="4328160"/>
        </p:xfrm>
        <a:graphic>
          <a:graphicData uri="http://schemas.openxmlformats.org/drawingml/2006/table">
            <a:tbl>
              <a:tblPr/>
              <a:tblGrid>
                <a:gridCol w="2491848">
                  <a:extLst>
                    <a:ext uri="{9D8B030D-6E8A-4147-A177-3AD203B41FA5}">
                      <a16:colId xmlns:a16="http://schemas.microsoft.com/office/drawing/2014/main" val="2746658447"/>
                    </a:ext>
                  </a:extLst>
                </a:gridCol>
                <a:gridCol w="8023752">
                  <a:extLst>
                    <a:ext uri="{9D8B030D-6E8A-4147-A177-3AD203B41FA5}">
                      <a16:colId xmlns:a16="http://schemas.microsoft.com/office/drawing/2014/main" val="3574239256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9 - 10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4: Rising Stars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73222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9:00 - 9:20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Mohamad Eid: The Rise of Haptics: Science, Interfaces and Applications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B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0333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9:20 - 9:40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B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Seokhee Jeon: Creating Better Feedback with Ease: Data-Driven Haptics and Haptic Augmentation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60B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B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B7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2672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9:40 - 9:00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Vincent Levesque: Haptics+UX: Enriching User Experiences with Haptics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6087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10 - 11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Special Session: Where and How to Publish Haptics Articles? 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14032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endParaRPr lang="ko-KR" altLang="en-US" sz="2000" b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Cagatay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Basdogan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Hong Z. Tan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09434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11 - 11:30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Coffee Break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23678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11:30 - 12:30 pm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5: Haptics and Robotics - What is Going On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9803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11:00 - 11:20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Jee-Hwan Ryu: New Horizon of Telerobotics from Stability to Performance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0130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11:20 - 11:40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Dongjun Lee: From Robotics to Haptics, from Haptics to Robotics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3678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11:40 - 12:00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Discussion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4796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12:30 - 1:30 pm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Lunch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92354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30358A-EC06-4B59-A2B9-DFC422F0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22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A4E489-6D1A-4158-B878-C242345C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Scientific Program – Jan. 31 (cont.)</a:t>
            </a:r>
            <a:endParaRPr lang="ko-KR" altLang="en-US" dirty="0"/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7CAC22BC-E62A-47CE-9E57-B4BCB596F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044592"/>
              </p:ext>
            </p:extLst>
          </p:nvPr>
        </p:nvGraphicFramePr>
        <p:xfrm>
          <a:off x="838200" y="1621639"/>
          <a:ext cx="10773792" cy="4328160"/>
        </p:xfrm>
        <a:graphic>
          <a:graphicData uri="http://schemas.openxmlformats.org/drawingml/2006/table">
            <a:tbl>
              <a:tblPr/>
              <a:tblGrid>
                <a:gridCol w="2553032">
                  <a:extLst>
                    <a:ext uri="{9D8B030D-6E8A-4147-A177-3AD203B41FA5}">
                      <a16:colId xmlns:a16="http://schemas.microsoft.com/office/drawing/2014/main" val="2021526010"/>
                    </a:ext>
                  </a:extLst>
                </a:gridCol>
                <a:gridCol w="8220760">
                  <a:extLst>
                    <a:ext uri="{9D8B030D-6E8A-4147-A177-3AD203B41FA5}">
                      <a16:colId xmlns:a16="http://schemas.microsoft.com/office/drawing/2014/main" val="452138829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1:30 - 3:30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6: Haptics in Industry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065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1:30 - 1:50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Hong Z. Tan: Collaboration between Academic and Industry 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0E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5646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1:50 - 2:10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E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Ki-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Duk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Kim: Haptic Direction and Intensity for Virtual Buttons on Automotive </a:t>
                      </a:r>
                      <a:b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Displays 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A0E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E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0E3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18571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2:10 - 2:30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Dong Chul Park: Vehicle Sound Design and Haptics 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6835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2:30 - 3:30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Discussion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9874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3:30 - 4:00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Coffee Break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405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4 - 6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 7: Flexible Haptic Interfaces 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5480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4:00 - 4:20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Ki-Uk Kyung: Is SOFT actuator HARD enough to be haptic interface?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866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4:20 - 4:40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 Ho: Morphological Design in Soft Haptic Sensing Interfaces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0232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4:40 - 5:00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Sang-Youn Kim: Design of Soft haptic Actuator Based on Plasticized PVC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377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5:00 - 6:00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Discussion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1353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ko-KR" sz="20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6:30 - 10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Dinner (Off-site) with Excursion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8822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A71EC8-BEDA-44D6-8ABE-C452E096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E73-A531-4735-B9E3-79D37C6AF66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26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- 나눔바른고딕">
      <a:majorFont>
        <a:latin typeface="Calibri"/>
        <a:ea typeface="나눔바른고딕"/>
        <a:cs typeface=""/>
      </a:majorFont>
      <a:minorFont>
        <a:latin typeface="Calibri"/>
        <a:ea typeface="나눔바른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808</Words>
  <Application>Microsoft Office PowerPoint</Application>
  <PresentationFormat>와이드스크린</PresentationFormat>
  <Paragraphs>180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Arial</vt:lpstr>
      <vt:lpstr>Calibri</vt:lpstr>
      <vt:lpstr>Office 테마</vt:lpstr>
      <vt:lpstr>Welcome to  The 7th Aslla Symposium – Emerging Topics in Haptics</vt:lpstr>
      <vt:lpstr>Aslla? </vt:lpstr>
      <vt:lpstr>Aslla Symposium</vt:lpstr>
      <vt:lpstr>Co-Organizers</vt:lpstr>
      <vt:lpstr>Why Are You Invited?</vt:lpstr>
      <vt:lpstr>Scientific Program – Jan. 30 </vt:lpstr>
      <vt:lpstr>Scientific Program – Jan. 30 (cont.)</vt:lpstr>
      <vt:lpstr>Scientific Program – Jan. 31</vt:lpstr>
      <vt:lpstr>Scientific Program – Jan. 31 (cont.)</vt:lpstr>
      <vt:lpstr>Scientific Sessions</vt:lpstr>
      <vt:lpstr>After the Symposium </vt:lpstr>
      <vt:lpstr>Excursion on Jan. 31</vt:lpstr>
      <vt:lpstr>Excursion on Feb.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 Seungmoon</dc:creator>
  <cp:lastModifiedBy>Seungmoon Choi</cp:lastModifiedBy>
  <cp:revision>45</cp:revision>
  <dcterms:created xsi:type="dcterms:W3CDTF">2018-08-28T02:28:01Z</dcterms:created>
  <dcterms:modified xsi:type="dcterms:W3CDTF">2019-01-29T09:11:54Z</dcterms:modified>
</cp:coreProperties>
</file>